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5" r:id="rId2"/>
    <p:sldId id="327" r:id="rId3"/>
    <p:sldId id="329" r:id="rId4"/>
    <p:sldId id="341" r:id="rId5"/>
    <p:sldId id="338" r:id="rId6"/>
    <p:sldId id="337" r:id="rId7"/>
    <p:sldId id="328" r:id="rId8"/>
    <p:sldId id="334" r:id="rId9"/>
    <p:sldId id="340" r:id="rId10"/>
    <p:sldId id="339" r:id="rId11"/>
    <p:sldId id="333" r:id="rId12"/>
    <p:sldId id="31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CC"/>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5" autoAdjust="0"/>
  </p:normalViewPr>
  <p:slideViewPr>
    <p:cSldViewPr>
      <p:cViewPr varScale="1">
        <p:scale>
          <a:sx n="81" d="100"/>
          <a:sy n="81" d="100"/>
        </p:scale>
        <p:origin x="840" y="67"/>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66" d="100"/>
        <a:sy n="66"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DF955B-BA1F-46A1-BCD8-C244EAF3261B}" type="datetimeFigureOut">
              <a:rPr lang="en-US"/>
              <a:pPr>
                <a:defRPr/>
              </a:pPr>
              <a:t>4/17/2020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DDDF012-AC18-46C3-949C-E59ED7E62633}" type="slidenum">
              <a:rPr lang="en-US"/>
              <a:pPr>
                <a:defRPr/>
              </a:pPr>
              <a:t>‹#›</a:t>
            </a:fld>
            <a:endParaRPr lang="en-US" dirty="0"/>
          </a:p>
        </p:txBody>
      </p:sp>
    </p:spTree>
    <p:extLst>
      <p:ext uri="{BB962C8B-B14F-4D97-AF65-F5344CB8AC3E}">
        <p14:creationId xmlns:p14="http://schemas.microsoft.com/office/powerpoint/2010/main" val="255687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51AF0C-13EF-48AC-BFF0-739B3F9D0D6B}" type="datetimeFigureOut">
              <a:rPr lang="en-US"/>
              <a:pPr>
                <a:defRPr/>
              </a:pPr>
              <a:t>4/17/2020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3FA31A-992A-4C35-A0F8-8FF965F2729E}" type="slidenum">
              <a:rPr lang="en-US"/>
              <a:pPr>
                <a:defRPr/>
              </a:pPr>
              <a:t>‹#›</a:t>
            </a:fld>
            <a:endParaRPr lang="en-US" dirty="0"/>
          </a:p>
        </p:txBody>
      </p:sp>
    </p:spTree>
    <p:extLst>
      <p:ext uri="{BB962C8B-B14F-4D97-AF65-F5344CB8AC3E}">
        <p14:creationId xmlns:p14="http://schemas.microsoft.com/office/powerpoint/2010/main" val="40328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3FA31A-992A-4C35-A0F8-8FF965F2729E}" type="slidenum">
              <a:rPr lang="en-US" smtClean="0"/>
              <a:pPr>
                <a:defRPr/>
              </a:pPr>
              <a:t>6</a:t>
            </a:fld>
            <a:endParaRPr lang="en-US" dirty="0"/>
          </a:p>
        </p:txBody>
      </p:sp>
    </p:spTree>
    <p:extLst>
      <p:ext uri="{BB962C8B-B14F-4D97-AF65-F5344CB8AC3E}">
        <p14:creationId xmlns:p14="http://schemas.microsoft.com/office/powerpoint/2010/main" val="28418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3FA31A-992A-4C35-A0F8-8FF965F2729E}" type="slidenum">
              <a:rPr lang="en-US" smtClean="0"/>
              <a:pPr>
                <a:defRPr/>
              </a:pPr>
              <a:t>11</a:t>
            </a:fld>
            <a:endParaRPr lang="en-US" dirty="0"/>
          </a:p>
        </p:txBody>
      </p:sp>
    </p:spTree>
    <p:extLst>
      <p:ext uri="{BB962C8B-B14F-4D97-AF65-F5344CB8AC3E}">
        <p14:creationId xmlns:p14="http://schemas.microsoft.com/office/powerpoint/2010/main" val="29939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0D00E886-1094-4F7F-A005-0A71EF254FE8}" type="datetimeFigureOut">
              <a:rPr lang="en-US"/>
              <a:pPr>
                <a:defRPr/>
              </a:pPr>
              <a:t>4/17/2020</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10"/>
          <p:cNvSpPr>
            <a:spLocks noGrp="1"/>
          </p:cNvSpPr>
          <p:nvPr>
            <p:ph type="sldNum" sz="quarter" idx="12"/>
          </p:nvPr>
        </p:nvSpPr>
        <p:spPr/>
        <p:txBody>
          <a:bodyPr/>
          <a:lstStyle>
            <a:lvl1pPr>
              <a:defRPr/>
            </a:lvl1pPr>
            <a:extLst/>
          </a:lstStyle>
          <a:p>
            <a:pPr>
              <a:defRPr/>
            </a:pPr>
            <a:fld id="{DA52B0DC-53D5-440B-9D50-381F862732B6}" type="slidenum">
              <a:rPr lang="en-US"/>
              <a:pPr>
                <a:defRPr/>
              </a:pPr>
              <a:t>‹#›</a:t>
            </a:fld>
            <a:endParaRPr lang="en-US" dirty="0"/>
          </a:p>
        </p:txBody>
      </p:sp>
    </p:spTree>
    <p:extLst>
      <p:ext uri="{BB962C8B-B14F-4D97-AF65-F5344CB8AC3E}">
        <p14:creationId xmlns:p14="http://schemas.microsoft.com/office/powerpoint/2010/main" val="232047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D34DB0A6-95EF-4B33-BBA7-F90D5E9EEEDA}" type="datetimeFigureOut">
              <a:rPr lang="en-US"/>
              <a:pPr>
                <a:defRPr/>
              </a:pPr>
              <a:t>4/17/2020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5F504089-D7D7-4864-812E-5D13EF124F5D}" type="slidenum">
              <a:rPr lang="en-US"/>
              <a:pPr>
                <a:defRPr/>
              </a:pPr>
              <a:t>‹#›</a:t>
            </a:fld>
            <a:endParaRPr lang="en-US" dirty="0"/>
          </a:p>
        </p:txBody>
      </p:sp>
    </p:spTree>
    <p:extLst>
      <p:ext uri="{BB962C8B-B14F-4D97-AF65-F5344CB8AC3E}">
        <p14:creationId xmlns:p14="http://schemas.microsoft.com/office/powerpoint/2010/main" val="107055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0C73B064-ABE8-44E5-84D6-30187269618E}" type="datetimeFigureOut">
              <a:rPr lang="en-US"/>
              <a:pPr>
                <a:defRPr/>
              </a:pPr>
              <a:t>4/17/2020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5327781F-46BE-44B7-B258-E73337AF5CE5}" type="slidenum">
              <a:rPr lang="en-US"/>
              <a:pPr>
                <a:defRPr/>
              </a:pPr>
              <a:t>‹#›</a:t>
            </a:fld>
            <a:endParaRPr lang="en-US" dirty="0"/>
          </a:p>
        </p:txBody>
      </p:sp>
    </p:spTree>
    <p:extLst>
      <p:ext uri="{BB962C8B-B14F-4D97-AF65-F5344CB8AC3E}">
        <p14:creationId xmlns:p14="http://schemas.microsoft.com/office/powerpoint/2010/main" val="269966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9FB16952-09C9-4EDD-9547-4F6944D29699}" type="datetimeFigureOut">
              <a:rPr lang="en-US"/>
              <a:pPr>
                <a:defRPr/>
              </a:pPr>
              <a:t>4/17/2020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65C5AE90-ECF8-4596-BA0E-D810E9031721}" type="slidenum">
              <a:rPr lang="en-US"/>
              <a:pPr>
                <a:defRPr/>
              </a:pPr>
              <a:t>‹#›</a:t>
            </a:fld>
            <a:endParaRPr lang="en-US" dirty="0"/>
          </a:p>
        </p:txBody>
      </p:sp>
    </p:spTree>
    <p:extLst>
      <p:ext uri="{BB962C8B-B14F-4D97-AF65-F5344CB8AC3E}">
        <p14:creationId xmlns:p14="http://schemas.microsoft.com/office/powerpoint/2010/main" val="386762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5149628-B7B2-4CA9-8B06-E0C6B9155165}" type="datetimeFigureOut">
              <a:rPr lang="en-US"/>
              <a:pPr>
                <a:defRPr/>
              </a:pPr>
              <a:t>4/17/2020</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D1849053-2EDE-4254-AE15-BAA3113B60F0}" type="slidenum">
              <a:rPr lang="en-US"/>
              <a:pPr>
                <a:defRPr/>
              </a:pPr>
              <a:t>‹#›</a:t>
            </a:fld>
            <a:endParaRPr lang="en-US" dirty="0"/>
          </a:p>
        </p:txBody>
      </p:sp>
    </p:spTree>
    <p:extLst>
      <p:ext uri="{BB962C8B-B14F-4D97-AF65-F5344CB8AC3E}">
        <p14:creationId xmlns:p14="http://schemas.microsoft.com/office/powerpoint/2010/main" val="427499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3840CE6E-2065-4BD8-B934-FBAD5D77018E}" type="datetimeFigureOut">
              <a:rPr lang="en-US"/>
              <a:pPr>
                <a:defRPr/>
              </a:pPr>
              <a:t>4/17/2020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B2E4496E-F670-49DD-A737-21EF7BB0EBFC}" type="slidenum">
              <a:rPr lang="en-US"/>
              <a:pPr>
                <a:defRPr/>
              </a:pPr>
              <a:t>‹#›</a:t>
            </a:fld>
            <a:endParaRPr lang="en-US" dirty="0"/>
          </a:p>
        </p:txBody>
      </p:sp>
    </p:spTree>
    <p:extLst>
      <p:ext uri="{BB962C8B-B14F-4D97-AF65-F5344CB8AC3E}">
        <p14:creationId xmlns:p14="http://schemas.microsoft.com/office/powerpoint/2010/main" val="393390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0E486C0C-02C0-4F8A-89BE-DB614964AEE9}" type="datetimeFigureOut">
              <a:rPr lang="en-US"/>
              <a:pPr>
                <a:defRPr/>
              </a:pPr>
              <a:t>4/17/2020</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921F0308-548F-4991-8CB8-5645FB010768}" type="slidenum">
              <a:rPr lang="en-US"/>
              <a:pPr>
                <a:defRPr/>
              </a:pPr>
              <a:t>‹#›</a:t>
            </a:fld>
            <a:endParaRPr lang="en-US" dirty="0"/>
          </a:p>
        </p:txBody>
      </p:sp>
    </p:spTree>
    <p:extLst>
      <p:ext uri="{BB962C8B-B14F-4D97-AF65-F5344CB8AC3E}">
        <p14:creationId xmlns:p14="http://schemas.microsoft.com/office/powerpoint/2010/main" val="10352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8228EBAC-E069-4344-B7DC-D2A090A6FE93}" type="datetimeFigureOut">
              <a:rPr lang="en-US"/>
              <a:pPr>
                <a:defRPr/>
              </a:pPr>
              <a:t>4/17/2020</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55258E5-46DD-45B6-90CD-D811221A62E7}" type="slidenum">
              <a:rPr lang="en-US"/>
              <a:pPr>
                <a:defRPr/>
              </a:pPr>
              <a:t>‹#›</a:t>
            </a:fld>
            <a:endParaRPr lang="en-US" dirty="0"/>
          </a:p>
        </p:txBody>
      </p:sp>
    </p:spTree>
    <p:extLst>
      <p:ext uri="{BB962C8B-B14F-4D97-AF65-F5344CB8AC3E}">
        <p14:creationId xmlns:p14="http://schemas.microsoft.com/office/powerpoint/2010/main" val="209844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extLst/>
          </a:lstStyle>
          <a:p>
            <a:pPr>
              <a:defRPr/>
            </a:pPr>
            <a:fld id="{76A45046-9368-4538-8670-DCF73EC9F6AD}" type="datetimeFigureOut">
              <a:rPr lang="en-US"/>
              <a:pPr>
                <a:defRPr/>
              </a:pPr>
              <a:t>4/17/2020</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dirty="0"/>
          </a:p>
        </p:txBody>
      </p:sp>
      <p:sp>
        <p:nvSpPr>
          <p:cNvPr id="5" name="Slide Number Placeholder 3"/>
          <p:cNvSpPr>
            <a:spLocks noGrp="1"/>
          </p:cNvSpPr>
          <p:nvPr>
            <p:ph type="sldNum" sz="quarter" idx="12"/>
          </p:nvPr>
        </p:nvSpPr>
        <p:spPr/>
        <p:txBody>
          <a:bodyPr/>
          <a:lstStyle>
            <a:lvl1pPr>
              <a:defRPr/>
            </a:lvl1pPr>
            <a:extLst/>
          </a:lstStyle>
          <a:p>
            <a:pPr>
              <a:defRPr/>
            </a:pPr>
            <a:fld id="{318E1043-9274-405F-AE84-7CF1D386EC4B}" type="slidenum">
              <a:rPr lang="en-US"/>
              <a:pPr>
                <a:defRPr/>
              </a:pPr>
              <a:t>‹#›</a:t>
            </a:fld>
            <a:endParaRPr lang="en-US" dirty="0"/>
          </a:p>
        </p:txBody>
      </p:sp>
    </p:spTree>
    <p:extLst>
      <p:ext uri="{BB962C8B-B14F-4D97-AF65-F5344CB8AC3E}">
        <p14:creationId xmlns:p14="http://schemas.microsoft.com/office/powerpoint/2010/main" val="411673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4D49C372-5CD8-4E2E-A25E-BE4F064497DE}" type="datetimeFigureOut">
              <a:rPr lang="en-US"/>
              <a:pPr>
                <a:defRPr/>
              </a:pPr>
              <a:t>4/17/2020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07811340-E3C7-4D20-8CFB-BD207659DAD3}" type="slidenum">
              <a:rPr lang="en-US"/>
              <a:pPr>
                <a:defRPr/>
              </a:pPr>
              <a:t>‹#›</a:t>
            </a:fld>
            <a:endParaRPr lang="en-US" dirty="0"/>
          </a:p>
        </p:txBody>
      </p:sp>
    </p:spTree>
    <p:extLst>
      <p:ext uri="{BB962C8B-B14F-4D97-AF65-F5344CB8AC3E}">
        <p14:creationId xmlns:p14="http://schemas.microsoft.com/office/powerpoint/2010/main" val="306351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a:t>Click icon to add picture</a:t>
            </a:r>
          </a:p>
        </p:txBody>
      </p:sp>
      <p:sp>
        <p:nvSpPr>
          <p:cNvPr id="7" name="Date Placeholder 4"/>
          <p:cNvSpPr>
            <a:spLocks noGrp="1"/>
          </p:cNvSpPr>
          <p:nvPr>
            <p:ph type="dt" sz="half" idx="10"/>
          </p:nvPr>
        </p:nvSpPr>
        <p:spPr/>
        <p:txBody>
          <a:bodyPr/>
          <a:lstStyle>
            <a:lvl1pPr>
              <a:defRPr/>
            </a:lvl1pPr>
            <a:extLst/>
          </a:lstStyle>
          <a:p>
            <a:pPr>
              <a:defRPr/>
            </a:pPr>
            <a:fld id="{DBDDB323-2FAB-4F04-B99E-F92FD200C3AB}" type="datetimeFigureOut">
              <a:rPr lang="en-US"/>
              <a:pPr>
                <a:defRPr/>
              </a:pPr>
              <a:t>4/17/2020</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dirty="0"/>
          </a:p>
        </p:txBody>
      </p:sp>
      <p:sp>
        <p:nvSpPr>
          <p:cNvPr id="9" name="Slide Number Placeholder 6"/>
          <p:cNvSpPr>
            <a:spLocks noGrp="1"/>
          </p:cNvSpPr>
          <p:nvPr>
            <p:ph type="sldNum" sz="quarter" idx="12"/>
          </p:nvPr>
        </p:nvSpPr>
        <p:spPr/>
        <p:txBody>
          <a:bodyPr/>
          <a:lstStyle>
            <a:lvl1pPr>
              <a:defRPr/>
            </a:lvl1pPr>
            <a:extLst/>
          </a:lstStyle>
          <a:p>
            <a:pPr>
              <a:defRPr/>
            </a:pPr>
            <a:fld id="{6874CDF6-4BBE-4A28-8258-D3E95E94EB9F}" type="slidenum">
              <a:rPr lang="en-US"/>
              <a:pPr>
                <a:defRPr/>
              </a:pPr>
              <a:t>‹#›</a:t>
            </a:fld>
            <a:endParaRPr lang="en-US" dirty="0"/>
          </a:p>
        </p:txBody>
      </p:sp>
    </p:spTree>
    <p:extLst>
      <p:ext uri="{BB962C8B-B14F-4D97-AF65-F5344CB8AC3E}">
        <p14:creationId xmlns:p14="http://schemas.microsoft.com/office/powerpoint/2010/main" val="263635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A0A0A0"/>
            </a:gs>
            <a:gs pos="45000">
              <a:srgbClr val="D7D7D7"/>
            </a:gs>
            <a:gs pos="100000">
              <a:srgbClr val="FFFFFF"/>
            </a:gs>
          </a:gsLst>
          <a:lin ang="16200000"/>
        </a:gra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C3A15A42-1C62-4313-9A66-8ED4502F2C97}" type="datetimeFigureOut">
              <a:rPr lang="en-US"/>
              <a:pPr>
                <a:defRPr/>
              </a:pPr>
              <a:t>4/17/2020</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dirty="0"/>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AE10203F-2703-408C-88F7-F6CA3C5284B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91" r:id="rId1"/>
    <p:sldLayoutId id="2147484684" r:id="rId2"/>
    <p:sldLayoutId id="2147484692" r:id="rId3"/>
    <p:sldLayoutId id="2147484685" r:id="rId4"/>
    <p:sldLayoutId id="2147484686" r:id="rId5"/>
    <p:sldLayoutId id="2147484687" r:id="rId6"/>
    <p:sldLayoutId id="2147484693" r:id="rId7"/>
    <p:sldLayoutId id="2147484688" r:id="rId8"/>
    <p:sldLayoutId id="2147484694" r:id="rId9"/>
    <p:sldLayoutId id="2147484689" r:id="rId10"/>
    <p:sldLayoutId id="2147484690"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mailto:Tom.jackson@t-sgrp.com"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mailto:Kevin.Holmboe@t-sgrp.com" TargetMode="External"/><Relationship Id="rId4" Type="http://schemas.openxmlformats.org/officeDocument/2006/relationships/hyperlink" Target="mailto:russell.gardner@t-sgrp.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eplusweb.eplusonline.com/Web/img/investors07.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345" t="11508" r="2127"/>
          <a:stretch/>
        </p:blipFill>
        <p:spPr bwMode="auto">
          <a:xfrm>
            <a:off x="1114402" y="3890961"/>
            <a:ext cx="6915196" cy="13668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big.jpg"/>
          <p:cNvPicPr>
            <a:picLocks noChangeAspect="1"/>
          </p:cNvPicPr>
          <p:nvPr/>
        </p:nvPicPr>
        <p:blipFill>
          <a:blip r:embed="rId3" cstate="print"/>
          <a:stretch>
            <a:fillRect/>
          </a:stretch>
        </p:blipFill>
        <p:spPr>
          <a:xfrm>
            <a:off x="1828800" y="914400"/>
            <a:ext cx="5486400" cy="1775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600200" y="3934361"/>
            <a:ext cx="5352234" cy="1138773"/>
          </a:xfrm>
          <a:prstGeom prst="rect">
            <a:avLst/>
          </a:prstGeom>
          <a:noFill/>
          <a:effectLst>
            <a:outerShdw blurRad="50800" dist="38100" algn="l" rotWithShape="0">
              <a:prstClr val="black">
                <a:alpha val="18000"/>
              </a:prstClr>
            </a:outerShdw>
          </a:effectLst>
        </p:spPr>
        <p:txBody>
          <a:bodyPr wrap="none">
            <a:spAutoFit/>
          </a:bodyPr>
          <a:lstStyle/>
          <a:p>
            <a:pP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Franklin Gothic Demi" pitchFamily="34" charset="0"/>
                <a:ea typeface="Cambria Math" pitchFamily="18" charset="0"/>
              </a:rPr>
              <a:t>     N95 Decontamination Service</a:t>
            </a:r>
          </a:p>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Franklin Gothic Demi" pitchFamily="34" charset="0"/>
                <a:ea typeface="Cambria Math" pitchFamily="18" charset="0"/>
              </a:rPr>
              <a:t>                  NDS</a:t>
            </a:r>
          </a:p>
        </p:txBody>
      </p:sp>
      <p:sp>
        <p:nvSpPr>
          <p:cNvPr id="9" name="TextBox 8"/>
          <p:cNvSpPr txBox="1"/>
          <p:nvPr/>
        </p:nvSpPr>
        <p:spPr>
          <a:xfrm>
            <a:off x="6172200" y="5486400"/>
            <a:ext cx="1531188" cy="369332"/>
          </a:xfrm>
          <a:prstGeom prst="rect">
            <a:avLst/>
          </a:prstGeom>
          <a:noFill/>
        </p:spPr>
        <p:txBody>
          <a:bodyPr wrap="none">
            <a:spAutoFit/>
          </a:bodyPr>
          <a:lstStyle/>
          <a:p>
            <a:pPr fontAlgn="auto">
              <a:spcBef>
                <a:spcPts val="0"/>
              </a:spcBef>
              <a:spcAft>
                <a:spcPts val="0"/>
              </a:spcAft>
              <a:defRPr/>
            </a:pPr>
            <a:r>
              <a:rPr lang="en-US" b="1" dirty="0">
                <a:solidFill>
                  <a:srgbClr val="002060"/>
                </a:solidFill>
                <a:latin typeface="+mn-lt"/>
              </a:rPr>
              <a:t>April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719FFAB-0BF9-41F1-9813-E128178CFA03}"/>
              </a:ext>
            </a:extLst>
          </p:cNvPr>
          <p:cNvPicPr>
            <a:picLocks noGrp="1" noChangeAspect="1"/>
          </p:cNvPicPr>
          <p:nvPr>
            <p:ph idx="1"/>
          </p:nvPr>
        </p:nvPicPr>
        <p:blipFill>
          <a:blip r:embed="rId2"/>
          <a:stretch>
            <a:fillRect/>
          </a:stretch>
        </p:blipFill>
        <p:spPr>
          <a:xfrm>
            <a:off x="769951" y="644410"/>
            <a:ext cx="4106849" cy="3252398"/>
          </a:xfrm>
          <a:prstGeom prst="rect">
            <a:avLst/>
          </a:prstGeom>
        </p:spPr>
      </p:pic>
      <p:pic>
        <p:nvPicPr>
          <p:cNvPr id="8" name="Picture 7">
            <a:extLst>
              <a:ext uri="{FF2B5EF4-FFF2-40B4-BE49-F238E27FC236}">
                <a16:creationId xmlns:a16="http://schemas.microsoft.com/office/drawing/2014/main" id="{F7F63E74-C2B5-46D1-973D-78013C015123}"/>
              </a:ext>
            </a:extLst>
          </p:cNvPr>
          <p:cNvPicPr>
            <a:picLocks noChangeAspect="1"/>
          </p:cNvPicPr>
          <p:nvPr/>
        </p:nvPicPr>
        <p:blipFill>
          <a:blip r:embed="rId3"/>
          <a:stretch>
            <a:fillRect/>
          </a:stretch>
        </p:blipFill>
        <p:spPr>
          <a:xfrm>
            <a:off x="5751145" y="1390471"/>
            <a:ext cx="1813865" cy="1565390"/>
          </a:xfrm>
          <a:prstGeom prst="rect">
            <a:avLst/>
          </a:prstGeom>
        </p:spPr>
      </p:pic>
      <p:sp>
        <p:nvSpPr>
          <p:cNvPr id="9" name="TextBox 8">
            <a:extLst>
              <a:ext uri="{FF2B5EF4-FFF2-40B4-BE49-F238E27FC236}">
                <a16:creationId xmlns:a16="http://schemas.microsoft.com/office/drawing/2014/main" id="{B003B50D-AA63-4120-9CC1-4E0B7559916D}"/>
              </a:ext>
            </a:extLst>
          </p:cNvPr>
          <p:cNvSpPr txBox="1"/>
          <p:nvPr/>
        </p:nvSpPr>
        <p:spPr>
          <a:xfrm>
            <a:off x="838200" y="4267200"/>
            <a:ext cx="7391400" cy="1200329"/>
          </a:xfrm>
          <a:prstGeom prst="rect">
            <a:avLst/>
          </a:prstGeom>
          <a:noFill/>
        </p:spPr>
        <p:txBody>
          <a:bodyPr wrap="square" rtlCol="0">
            <a:spAutoFit/>
          </a:bodyPr>
          <a:lstStyle/>
          <a:p>
            <a:r>
              <a:rPr lang="en-US" dirty="0"/>
              <a:t>The SATO America FX3 printer will record the employee data and print the barcode. This will include a direct connection to the web-based cloud system for processing and archiving. Antimicrobial scanners are  used for mask returns and updates for non-contact processing.</a:t>
            </a:r>
          </a:p>
        </p:txBody>
      </p:sp>
    </p:spTree>
    <p:extLst>
      <p:ext uri="{BB962C8B-B14F-4D97-AF65-F5344CB8AC3E}">
        <p14:creationId xmlns:p14="http://schemas.microsoft.com/office/powerpoint/2010/main" val="144099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DB1E86-8EF4-463F-99A9-4289D14F575C}"/>
              </a:ext>
            </a:extLst>
          </p:cNvPr>
          <p:cNvPicPr>
            <a:picLocks noGrp="1" noChangeAspect="1"/>
          </p:cNvPicPr>
          <p:nvPr>
            <p:ph idx="4294967295"/>
          </p:nvPr>
        </p:nvPicPr>
        <p:blipFill>
          <a:blip r:embed="rId3"/>
          <a:stretch>
            <a:fillRect/>
          </a:stretch>
        </p:blipFill>
        <p:spPr>
          <a:xfrm>
            <a:off x="4343400" y="3810000"/>
            <a:ext cx="2438400" cy="2189109"/>
          </a:xfrm>
          <a:prstGeom prst="rect">
            <a:avLst/>
          </a:prstGeom>
        </p:spPr>
      </p:pic>
      <p:sp>
        <p:nvSpPr>
          <p:cNvPr id="6" name="Rectangle 5">
            <a:extLst>
              <a:ext uri="{FF2B5EF4-FFF2-40B4-BE49-F238E27FC236}">
                <a16:creationId xmlns:a16="http://schemas.microsoft.com/office/drawing/2014/main" id="{8F5E5DA3-68D8-4C42-89F1-B5A260D4EC24}"/>
              </a:ext>
            </a:extLst>
          </p:cNvPr>
          <p:cNvSpPr/>
          <p:nvPr/>
        </p:nvSpPr>
        <p:spPr>
          <a:xfrm>
            <a:off x="685800" y="381000"/>
            <a:ext cx="8077200" cy="2951705"/>
          </a:xfrm>
          <a:prstGeom prst="rect">
            <a:avLst/>
          </a:prstGeom>
        </p:spPr>
        <p:txBody>
          <a:bodyPr wrap="square">
            <a:spAutoFit/>
          </a:bodyPr>
          <a:lstStyle/>
          <a:p>
            <a:pPr marL="0" marR="0">
              <a:lnSpc>
                <a:spcPct val="107000"/>
              </a:lnSpc>
              <a:spcBef>
                <a:spcPts val="0"/>
              </a:spcBef>
              <a:spcAft>
                <a:spcPts val="800"/>
              </a:spcAft>
            </a:pPr>
            <a:r>
              <a:rPr lang="en-US" sz="3600" b="1" u="sng" dirty="0">
                <a:latin typeface="Calibri" panose="020F0502020204030204" pitchFamily="34" charset="0"/>
                <a:ea typeface="Calibri" panose="020F0502020204030204" pitchFamily="34" charset="0"/>
                <a:cs typeface="Times New Roman" panose="02020603050405020304" pitchFamily="18" charset="0"/>
              </a:rPr>
              <a:t>Conclusion: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Using a completely automated system to track masks from pickup to delivery will achieve the best ROI possible while giving your staff the visibility they need to feel safe there will be masks available. This, in conjunction with SteraMist, will guarantee complete sterility of the PPE devices.  You can also be assured of a completely cost- effective alternative to using new masks at a fraction of the cost.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Although this system’s deployment may not be optimal at this time, you can begin to plan for future events that can take advantage of this approach.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FEACA37-A60B-45B5-8B0C-AA9D5FB0462A}"/>
              </a:ext>
            </a:extLst>
          </p:cNvPr>
          <p:cNvPicPr>
            <a:picLocks noChangeAspect="1"/>
          </p:cNvPicPr>
          <p:nvPr/>
        </p:nvPicPr>
        <p:blipFill>
          <a:blip r:embed="rId4"/>
          <a:stretch>
            <a:fillRect/>
          </a:stretch>
        </p:blipFill>
        <p:spPr>
          <a:xfrm>
            <a:off x="1905000" y="4191000"/>
            <a:ext cx="1687689" cy="1423987"/>
          </a:xfrm>
          <a:prstGeom prst="rect">
            <a:avLst/>
          </a:prstGeom>
        </p:spPr>
      </p:pic>
    </p:spTree>
    <p:extLst>
      <p:ext uri="{BB962C8B-B14F-4D97-AF65-F5344CB8AC3E}">
        <p14:creationId xmlns:p14="http://schemas.microsoft.com/office/powerpoint/2010/main" val="306357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39775"/>
            <a:ext cx="3600450" cy="523875"/>
          </a:xfrm>
          <a:prstGeom prst="rect">
            <a:avLst/>
          </a:prstGeom>
          <a:noFill/>
        </p:spPr>
        <p:txBody>
          <a:bodyPr wrap="none">
            <a:spAutoFit/>
          </a:bodyPr>
          <a:lstStyle/>
          <a:p>
            <a:pPr>
              <a:defRPr/>
            </a:pPr>
            <a:r>
              <a:rPr lang="en-US" sz="2800" b="1" dirty="0">
                <a:solidFill>
                  <a:srgbClr val="002060"/>
                </a:solidFill>
                <a:effectLst>
                  <a:outerShdw blurRad="38100" dist="38100" dir="2700000" algn="tl">
                    <a:srgbClr val="000000">
                      <a:alpha val="43137"/>
                    </a:srgbClr>
                  </a:outerShdw>
                </a:effectLst>
              </a:rPr>
              <a:t>Contact Information</a:t>
            </a:r>
          </a:p>
        </p:txBody>
      </p:sp>
      <p:pic>
        <p:nvPicPr>
          <p:cNvPr id="34820" name="Picture 4" descr="http://ts3.mm.bing.net/images/thumbnail.aspx?q=1645438898490&amp;id=5926f4f8d2e79869a26e3bc66b5bd0cd&amp;url=http%3a%2f%2fwww.westbridgecapital.ca%2fimages%2fcontact_info.jpg%3f13182277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38" y="548721"/>
            <a:ext cx="1000125" cy="10514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76" name="TextBox 5"/>
          <p:cNvSpPr txBox="1">
            <a:spLocks noChangeArrowheads="1"/>
          </p:cNvSpPr>
          <p:nvPr/>
        </p:nvSpPr>
        <p:spPr bwMode="auto">
          <a:xfrm>
            <a:off x="2438400" y="1600200"/>
            <a:ext cx="439947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b="1" dirty="0">
                <a:solidFill>
                  <a:srgbClr val="002060"/>
                </a:solidFill>
                <a:latin typeface="Arial" charset="0"/>
              </a:rPr>
              <a:t>Tom Jackson</a:t>
            </a:r>
            <a:r>
              <a:rPr lang="en-US" altLang="en-US" sz="1800" dirty="0">
                <a:solidFill>
                  <a:srgbClr val="002060"/>
                </a:solidFill>
                <a:latin typeface="Arial" charset="0"/>
              </a:rPr>
              <a:t>; Chairman/COO/President</a:t>
            </a:r>
          </a:p>
          <a:p>
            <a:pPr eaLnBrk="1" hangingPunct="1">
              <a:spcBef>
                <a:spcPct val="0"/>
              </a:spcBef>
              <a:buClrTx/>
              <a:buSzTx/>
              <a:buFontTx/>
              <a:buNone/>
            </a:pPr>
            <a:r>
              <a:rPr lang="en-US" altLang="en-US" sz="1800" dirty="0">
                <a:solidFill>
                  <a:srgbClr val="002060"/>
                </a:solidFill>
                <a:latin typeface="Arial" charset="0"/>
                <a:hlinkClick r:id="rId3"/>
              </a:rPr>
              <a:t>Tom.jackson@t-sgrp.com</a:t>
            </a:r>
            <a:endParaRPr lang="en-US" altLang="en-US" sz="1800" dirty="0">
              <a:solidFill>
                <a:srgbClr val="002060"/>
              </a:solidFill>
              <a:latin typeface="Arial" charset="0"/>
            </a:endParaRPr>
          </a:p>
          <a:p>
            <a:pPr eaLnBrk="1" hangingPunct="1">
              <a:spcBef>
                <a:spcPct val="0"/>
              </a:spcBef>
              <a:buClrTx/>
              <a:buSzTx/>
              <a:buFontTx/>
              <a:buNone/>
            </a:pPr>
            <a:r>
              <a:rPr lang="en-US" altLang="en-US" sz="1800" dirty="0">
                <a:solidFill>
                  <a:srgbClr val="002060"/>
                </a:solidFill>
                <a:latin typeface="Arial" charset="0"/>
              </a:rPr>
              <a:t>Office: 443-542-5546, ext. 103</a:t>
            </a:r>
          </a:p>
          <a:p>
            <a:pPr eaLnBrk="1" hangingPunct="1">
              <a:spcBef>
                <a:spcPct val="0"/>
              </a:spcBef>
              <a:buClrTx/>
              <a:buSzTx/>
              <a:buFontTx/>
              <a:buNone/>
            </a:pPr>
            <a:r>
              <a:rPr lang="en-US" altLang="en-US" sz="1800" dirty="0">
                <a:solidFill>
                  <a:srgbClr val="002060"/>
                </a:solidFill>
                <a:latin typeface="Arial" charset="0"/>
              </a:rPr>
              <a:t>Cell: 410-707-0799</a:t>
            </a:r>
          </a:p>
          <a:p>
            <a:pPr eaLnBrk="1" hangingPunct="1">
              <a:spcBef>
                <a:spcPct val="0"/>
              </a:spcBef>
              <a:buClrTx/>
              <a:buSzTx/>
              <a:buFontTx/>
              <a:buNone/>
            </a:pPr>
            <a:endParaRPr lang="en-US" altLang="en-US" sz="1800" dirty="0">
              <a:solidFill>
                <a:srgbClr val="002060"/>
              </a:solidFill>
              <a:latin typeface="Arial" charset="0"/>
            </a:endParaRPr>
          </a:p>
          <a:p>
            <a:pPr eaLnBrk="1" hangingPunct="1">
              <a:spcBef>
                <a:spcPct val="0"/>
              </a:spcBef>
              <a:buClrTx/>
              <a:buSzTx/>
              <a:buFontTx/>
              <a:buNone/>
            </a:pPr>
            <a:r>
              <a:rPr lang="en-US" altLang="en-US" sz="1800" b="1" dirty="0">
                <a:solidFill>
                  <a:srgbClr val="002060"/>
                </a:solidFill>
                <a:latin typeface="Arial" charset="0"/>
              </a:rPr>
              <a:t>Russell S. Gardner III</a:t>
            </a:r>
            <a:r>
              <a:rPr lang="en-US" altLang="en-US" sz="1800" dirty="0">
                <a:solidFill>
                  <a:srgbClr val="002060"/>
                </a:solidFill>
                <a:latin typeface="Arial" charset="0"/>
              </a:rPr>
              <a:t>; CEO/CMO</a:t>
            </a:r>
          </a:p>
          <a:p>
            <a:pPr eaLnBrk="1" hangingPunct="1">
              <a:spcBef>
                <a:spcPct val="0"/>
              </a:spcBef>
              <a:buClrTx/>
              <a:buSzTx/>
              <a:buFontTx/>
              <a:buNone/>
            </a:pPr>
            <a:r>
              <a:rPr lang="en-US" altLang="en-US" sz="1800" dirty="0">
                <a:solidFill>
                  <a:srgbClr val="002060"/>
                </a:solidFill>
                <a:latin typeface="Arial" charset="0"/>
                <a:hlinkClick r:id="rId4"/>
              </a:rPr>
              <a:t>russell.gardner@t-sgrp.com</a:t>
            </a:r>
            <a:endParaRPr lang="en-US" altLang="en-US" sz="1800" dirty="0">
              <a:solidFill>
                <a:srgbClr val="002060"/>
              </a:solidFill>
              <a:latin typeface="Arial" charset="0"/>
            </a:endParaRPr>
          </a:p>
          <a:p>
            <a:pPr eaLnBrk="1" hangingPunct="1">
              <a:spcBef>
                <a:spcPct val="0"/>
              </a:spcBef>
              <a:buClrTx/>
              <a:buSzTx/>
              <a:buFontTx/>
              <a:buNone/>
            </a:pPr>
            <a:r>
              <a:rPr lang="en-US" altLang="en-US" sz="1800" dirty="0">
                <a:solidFill>
                  <a:srgbClr val="002060"/>
                </a:solidFill>
                <a:latin typeface="Arial" charset="0"/>
              </a:rPr>
              <a:t>Office: 443-542-5546, ext. 100</a:t>
            </a:r>
          </a:p>
          <a:p>
            <a:pPr eaLnBrk="1" hangingPunct="1">
              <a:spcBef>
                <a:spcPct val="0"/>
              </a:spcBef>
              <a:buClrTx/>
              <a:buSzTx/>
              <a:buFontTx/>
              <a:buNone/>
            </a:pPr>
            <a:r>
              <a:rPr lang="en-US" altLang="en-US" sz="1800" dirty="0">
                <a:solidFill>
                  <a:srgbClr val="002060"/>
                </a:solidFill>
                <a:latin typeface="Arial" charset="0"/>
              </a:rPr>
              <a:t>Cell: 443-562-7989</a:t>
            </a:r>
          </a:p>
          <a:p>
            <a:pPr eaLnBrk="1" hangingPunct="1">
              <a:spcBef>
                <a:spcPct val="0"/>
              </a:spcBef>
              <a:buClrTx/>
              <a:buSzTx/>
              <a:buFontTx/>
              <a:buNone/>
            </a:pPr>
            <a:endParaRPr lang="en-US" altLang="en-US" sz="1800" dirty="0">
              <a:solidFill>
                <a:srgbClr val="002060"/>
              </a:solidFill>
              <a:latin typeface="Arial" charset="0"/>
            </a:endParaRPr>
          </a:p>
          <a:p>
            <a:pPr eaLnBrk="1" hangingPunct="1">
              <a:spcBef>
                <a:spcPct val="0"/>
              </a:spcBef>
              <a:buClrTx/>
              <a:buSzTx/>
              <a:buFontTx/>
              <a:buNone/>
            </a:pPr>
            <a:r>
              <a:rPr lang="en-US" altLang="en-US" sz="1800" b="1" dirty="0">
                <a:solidFill>
                  <a:srgbClr val="002060"/>
                </a:solidFill>
                <a:latin typeface="Arial" charset="0"/>
              </a:rPr>
              <a:t>Kevin Holmboe</a:t>
            </a:r>
            <a:r>
              <a:rPr lang="en-US" altLang="en-US" sz="1800" dirty="0">
                <a:solidFill>
                  <a:srgbClr val="002060"/>
                </a:solidFill>
                <a:latin typeface="Arial" charset="0"/>
              </a:rPr>
              <a:t>; Sr. Project Manager</a:t>
            </a:r>
          </a:p>
          <a:p>
            <a:pPr eaLnBrk="1" hangingPunct="1">
              <a:spcBef>
                <a:spcPct val="0"/>
              </a:spcBef>
              <a:buClrTx/>
              <a:buSzTx/>
              <a:buFontTx/>
              <a:buNone/>
            </a:pPr>
            <a:r>
              <a:rPr lang="en-US" altLang="en-US" sz="1800" dirty="0">
                <a:solidFill>
                  <a:srgbClr val="002060"/>
                </a:solidFill>
                <a:latin typeface="Arial" charset="0"/>
                <a:hlinkClick r:id="rId5"/>
              </a:rPr>
              <a:t>Kevin.Holmboe@t-sgrp.com</a:t>
            </a:r>
            <a:endParaRPr lang="en-US" altLang="en-US" sz="1800" dirty="0">
              <a:solidFill>
                <a:srgbClr val="002060"/>
              </a:solidFill>
              <a:latin typeface="Arial" charset="0"/>
            </a:endParaRPr>
          </a:p>
          <a:p>
            <a:pPr eaLnBrk="1" hangingPunct="1">
              <a:spcBef>
                <a:spcPct val="0"/>
              </a:spcBef>
              <a:buClrTx/>
              <a:buSzTx/>
              <a:buFontTx/>
              <a:buNone/>
            </a:pPr>
            <a:r>
              <a:rPr lang="en-US" altLang="en-US" sz="1800" dirty="0">
                <a:solidFill>
                  <a:srgbClr val="002060"/>
                </a:solidFill>
                <a:latin typeface="Arial" charset="0"/>
              </a:rPr>
              <a:t>Office: 443-542-5546, ext. 104</a:t>
            </a:r>
          </a:p>
          <a:p>
            <a:pPr eaLnBrk="1" hangingPunct="1">
              <a:spcBef>
                <a:spcPct val="0"/>
              </a:spcBef>
              <a:buClrTx/>
              <a:buSzTx/>
              <a:buFontTx/>
              <a:buNone/>
            </a:pPr>
            <a:r>
              <a:rPr lang="en-US" altLang="en-US" sz="1800" dirty="0">
                <a:solidFill>
                  <a:srgbClr val="002060"/>
                </a:solidFill>
                <a:latin typeface="Arial" charset="0"/>
              </a:rPr>
              <a:t>Cell: 410-271-0268</a:t>
            </a:r>
            <a:endParaRPr lang="en-US" altLang="en-US" sz="1800" dirty="0">
              <a:latin typeface="Arial" charset="0"/>
            </a:endParaRPr>
          </a:p>
          <a:p>
            <a:pPr eaLnBrk="1" hangingPunct="1">
              <a:spcBef>
                <a:spcPct val="0"/>
              </a:spcBef>
              <a:buClrTx/>
              <a:buSzTx/>
              <a:buFontTx/>
              <a:buNone/>
            </a:pPr>
            <a:endParaRPr lang="en-US" altLang="en-US" sz="1800"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C7D1-1A6E-40BE-AE7A-08AB2DB558F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D91A7E9-1F5D-45E8-9A18-D46400CECBAB}"/>
              </a:ext>
            </a:extLst>
          </p:cNvPr>
          <p:cNvSpPr>
            <a:spLocks noGrp="1"/>
          </p:cNvSpPr>
          <p:nvPr>
            <p:ph idx="1"/>
          </p:nvPr>
        </p:nvSpPr>
        <p:spPr>
          <a:xfrm>
            <a:off x="502920" y="381000"/>
            <a:ext cx="8183880" cy="5486400"/>
          </a:xfrm>
        </p:spPr>
        <p:txBody>
          <a:bodyPr/>
          <a:lstStyle/>
          <a:p>
            <a:pPr marL="0" indent="0">
              <a:buNone/>
            </a:pPr>
            <a:r>
              <a:rPr lang="en-US" sz="3200" dirty="0"/>
              <a:t>COVID 19 Immediate Objective</a:t>
            </a:r>
            <a:r>
              <a:rPr lang="en-US" sz="4000" dirty="0"/>
              <a:t>:</a:t>
            </a:r>
          </a:p>
          <a:p>
            <a:pPr marL="0" indent="0">
              <a:buNone/>
            </a:pPr>
            <a:endParaRPr lang="en-US" sz="2000" dirty="0"/>
          </a:p>
          <a:p>
            <a:pPr marL="0" indent="0">
              <a:buNone/>
            </a:pPr>
            <a:r>
              <a:rPr lang="en-US" sz="1800" dirty="0"/>
              <a:t>The objective of performing this supply and decontamination service is to guarantee the health and safety of all frontline staff who need a sterilized N95 mask at the start of each shift as a stopgap until the mask supply chain is restored. </a:t>
            </a:r>
          </a:p>
          <a:p>
            <a:pPr marL="0" indent="0">
              <a:buNone/>
            </a:pPr>
            <a:endParaRPr lang="en-US" sz="1800" dirty="0"/>
          </a:p>
          <a:p>
            <a:pPr marL="0" indent="0">
              <a:buNone/>
            </a:pPr>
            <a:r>
              <a:rPr lang="en-US" sz="1800" dirty="0"/>
              <a:t>This will involve well orchestrated logistics to first and foremost make sure that each mask is ready for reuse within a very short period of time.  The uninterrupted supply of masks is imperative with decontamination.</a:t>
            </a:r>
          </a:p>
          <a:p>
            <a:pPr marL="0" indent="0">
              <a:buNone/>
            </a:pPr>
            <a:endParaRPr lang="en-US" sz="1800" dirty="0"/>
          </a:p>
          <a:p>
            <a:pPr marL="0" indent="0">
              <a:buNone/>
            </a:pPr>
            <a:r>
              <a:rPr lang="en-US" sz="1800" dirty="0"/>
              <a:t>As the masks are processed, there will be a thorough analysis to inspect each mask to make sure it can be reused concurrently. Bad elastics, gaps and fluid stains will cause the removal of these items from circulation. </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27143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91CCF-1F9F-4668-845B-8807AC6E3080}"/>
              </a:ext>
            </a:extLst>
          </p:cNvPr>
          <p:cNvSpPr>
            <a:spLocks noGrp="1"/>
          </p:cNvSpPr>
          <p:nvPr>
            <p:ph idx="1"/>
          </p:nvPr>
        </p:nvSpPr>
        <p:spPr>
          <a:xfrm>
            <a:off x="457200" y="530352"/>
            <a:ext cx="8229600" cy="5641848"/>
          </a:xfrm>
        </p:spPr>
        <p:txBody>
          <a:bodyPr/>
          <a:lstStyle/>
          <a:p>
            <a:pPr marL="0" indent="0">
              <a:buNone/>
            </a:pPr>
            <a:r>
              <a:rPr lang="en-US" sz="3200" dirty="0"/>
              <a:t>    The Decontamination Process:</a:t>
            </a:r>
          </a:p>
          <a:p>
            <a:pPr marL="0" indent="0">
              <a:buNone/>
            </a:pPr>
            <a:endParaRPr lang="en-US" sz="2000" dirty="0"/>
          </a:p>
          <a:p>
            <a:pPr>
              <a:buFont typeface="Wingdings" panose="05000000000000000000" pitchFamily="2" charset="2"/>
              <a:buChar char="q"/>
            </a:pPr>
            <a:r>
              <a:rPr lang="en-US" sz="1800" dirty="0"/>
              <a:t>TSG will schedule pick-up of contaminated masks from your facility. Masks should be sealed in bags or containers to prevent COVID 19 transmission issues while in transit.</a:t>
            </a:r>
          </a:p>
          <a:p>
            <a:pPr>
              <a:buFont typeface="Wingdings" panose="05000000000000000000" pitchFamily="2" charset="2"/>
              <a:buChar char="q"/>
            </a:pPr>
            <a:endParaRPr lang="en-US" sz="1800" dirty="0"/>
          </a:p>
          <a:p>
            <a:pPr>
              <a:buFont typeface="Wingdings" panose="05000000000000000000" pitchFamily="2" charset="2"/>
              <a:buChar char="q"/>
            </a:pPr>
            <a:r>
              <a:rPr lang="en-US" sz="1800" dirty="0"/>
              <a:t>TSG will hand deliver the masks to our facility for decontamination.</a:t>
            </a:r>
          </a:p>
          <a:p>
            <a:pPr>
              <a:buFont typeface="Wingdings" panose="05000000000000000000" pitchFamily="2" charset="2"/>
              <a:buChar char="q"/>
            </a:pPr>
            <a:endParaRPr lang="en-US" sz="1800" dirty="0"/>
          </a:p>
          <a:p>
            <a:pPr>
              <a:buFont typeface="Wingdings" panose="05000000000000000000" pitchFamily="2" charset="2"/>
              <a:buChar char="q"/>
            </a:pPr>
            <a:r>
              <a:rPr lang="en-US" sz="1800" dirty="0"/>
              <a:t>The facility will begin the process by first inspecting for issues that would prevent decontamination. Damaged/soiled masks are then placed into a container for disposal. These masks are then removed from circulation and a list will be given back to the facility to account for the number of defective masks not being returned. </a:t>
            </a:r>
          </a:p>
        </p:txBody>
      </p:sp>
    </p:spTree>
    <p:extLst>
      <p:ext uri="{BB962C8B-B14F-4D97-AF65-F5344CB8AC3E}">
        <p14:creationId xmlns:p14="http://schemas.microsoft.com/office/powerpoint/2010/main" val="361163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6CCC5-3E46-423E-A77C-3818A9D1E446}"/>
              </a:ext>
            </a:extLst>
          </p:cNvPr>
          <p:cNvSpPr/>
          <p:nvPr/>
        </p:nvSpPr>
        <p:spPr>
          <a:xfrm>
            <a:off x="882738" y="1389727"/>
            <a:ext cx="7312536" cy="2554545"/>
          </a:xfrm>
          <a:prstGeom prst="rect">
            <a:avLst/>
          </a:prstGeom>
        </p:spPr>
        <p:txBody>
          <a:bodyPr wrap="square">
            <a:spAutoFit/>
          </a:bodyPr>
          <a:lstStyle/>
          <a:p>
            <a:pPr marL="342900" indent="-342900">
              <a:buFont typeface="Wingdings" panose="05000000000000000000" pitchFamily="2" charset="2"/>
              <a:buChar char="q"/>
            </a:pPr>
            <a:r>
              <a:rPr lang="en-US" sz="2000" dirty="0"/>
              <a:t>Once through the inspection, qualified masks are staged inside our chamber where the 7.8% hydrogen peroxide mist/fog will fully sterilize the mask. Once completed, there will be a short period of aeration.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Decontaminated masks will be validated and then placed into a sterile bag. Sortation by location and packaging will then be performed.  </a:t>
            </a:r>
          </a:p>
        </p:txBody>
      </p:sp>
      <p:sp>
        <p:nvSpPr>
          <p:cNvPr id="6" name="Rectangle 5">
            <a:extLst>
              <a:ext uri="{FF2B5EF4-FFF2-40B4-BE49-F238E27FC236}">
                <a16:creationId xmlns:a16="http://schemas.microsoft.com/office/drawing/2014/main" id="{80EDEE1B-78E6-4E46-9AD3-9B351BCCCFEA}"/>
              </a:ext>
            </a:extLst>
          </p:cNvPr>
          <p:cNvSpPr/>
          <p:nvPr/>
        </p:nvSpPr>
        <p:spPr>
          <a:xfrm>
            <a:off x="1371600" y="783193"/>
            <a:ext cx="5867400" cy="461665"/>
          </a:xfrm>
          <a:prstGeom prst="rect">
            <a:avLst/>
          </a:prstGeom>
        </p:spPr>
        <p:txBody>
          <a:bodyPr wrap="square">
            <a:spAutoFit/>
          </a:bodyPr>
          <a:lstStyle/>
          <a:p>
            <a:pPr marL="0" indent="0">
              <a:buNone/>
            </a:pPr>
            <a:r>
              <a:rPr lang="en-US" sz="2400" dirty="0"/>
              <a:t>The Decontamination Process Continued:</a:t>
            </a:r>
          </a:p>
        </p:txBody>
      </p:sp>
      <p:pic>
        <p:nvPicPr>
          <p:cNvPr id="8" name="Picture 7">
            <a:extLst>
              <a:ext uri="{FF2B5EF4-FFF2-40B4-BE49-F238E27FC236}">
                <a16:creationId xmlns:a16="http://schemas.microsoft.com/office/drawing/2014/main" id="{3A466D40-4F96-4D60-8BF0-A660125EFE6C}"/>
              </a:ext>
            </a:extLst>
          </p:cNvPr>
          <p:cNvPicPr>
            <a:picLocks noChangeAspect="1"/>
          </p:cNvPicPr>
          <p:nvPr/>
        </p:nvPicPr>
        <p:blipFill>
          <a:blip r:embed="rId2"/>
          <a:stretch>
            <a:fillRect/>
          </a:stretch>
        </p:blipFill>
        <p:spPr>
          <a:xfrm>
            <a:off x="586907" y="4089141"/>
            <a:ext cx="7945049" cy="1600200"/>
          </a:xfrm>
          <a:prstGeom prst="rect">
            <a:avLst/>
          </a:prstGeom>
        </p:spPr>
      </p:pic>
      <p:pic>
        <p:nvPicPr>
          <p:cNvPr id="9" name="Picture 8">
            <a:extLst>
              <a:ext uri="{FF2B5EF4-FFF2-40B4-BE49-F238E27FC236}">
                <a16:creationId xmlns:a16="http://schemas.microsoft.com/office/drawing/2014/main" id="{9780FECB-CF37-4A07-B2DE-15916FFA83BE}"/>
              </a:ext>
            </a:extLst>
          </p:cNvPr>
          <p:cNvPicPr>
            <a:picLocks noChangeAspect="1"/>
          </p:cNvPicPr>
          <p:nvPr/>
        </p:nvPicPr>
        <p:blipFill>
          <a:blip r:embed="rId3"/>
          <a:stretch>
            <a:fillRect/>
          </a:stretch>
        </p:blipFill>
        <p:spPr>
          <a:xfrm>
            <a:off x="612044" y="4572000"/>
            <a:ext cx="1178919" cy="972835"/>
          </a:xfrm>
          <a:prstGeom prst="rect">
            <a:avLst/>
          </a:prstGeom>
        </p:spPr>
      </p:pic>
      <p:pic>
        <p:nvPicPr>
          <p:cNvPr id="10" name="Picture 9">
            <a:extLst>
              <a:ext uri="{FF2B5EF4-FFF2-40B4-BE49-F238E27FC236}">
                <a16:creationId xmlns:a16="http://schemas.microsoft.com/office/drawing/2014/main" id="{7E394662-2702-4F78-9489-B156A8250E3E}"/>
              </a:ext>
            </a:extLst>
          </p:cNvPr>
          <p:cNvPicPr>
            <a:picLocks noChangeAspect="1"/>
          </p:cNvPicPr>
          <p:nvPr/>
        </p:nvPicPr>
        <p:blipFill>
          <a:blip r:embed="rId3"/>
          <a:stretch>
            <a:fillRect/>
          </a:stretch>
        </p:blipFill>
        <p:spPr>
          <a:xfrm>
            <a:off x="7353037" y="4572000"/>
            <a:ext cx="1178919" cy="972835"/>
          </a:xfrm>
          <a:prstGeom prst="rect">
            <a:avLst/>
          </a:prstGeom>
        </p:spPr>
      </p:pic>
      <p:sp>
        <p:nvSpPr>
          <p:cNvPr id="3" name="Arrow: Right 2">
            <a:extLst>
              <a:ext uri="{FF2B5EF4-FFF2-40B4-BE49-F238E27FC236}">
                <a16:creationId xmlns:a16="http://schemas.microsoft.com/office/drawing/2014/main" id="{58140702-A7A4-4E0C-8CFB-7D74B20BD868}"/>
              </a:ext>
            </a:extLst>
          </p:cNvPr>
          <p:cNvSpPr/>
          <p:nvPr/>
        </p:nvSpPr>
        <p:spPr>
          <a:xfrm>
            <a:off x="1816100" y="5012405"/>
            <a:ext cx="723637" cy="199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8FA29A7-1988-4433-B84A-53D0EE7BC05A}"/>
              </a:ext>
            </a:extLst>
          </p:cNvPr>
          <p:cNvSpPr/>
          <p:nvPr/>
        </p:nvSpPr>
        <p:spPr>
          <a:xfrm>
            <a:off x="3700196" y="5058417"/>
            <a:ext cx="723637" cy="199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6AF2B0A-1D95-446F-A2B4-BD4C3279BCDA}"/>
              </a:ext>
            </a:extLst>
          </p:cNvPr>
          <p:cNvSpPr/>
          <p:nvPr/>
        </p:nvSpPr>
        <p:spPr>
          <a:xfrm>
            <a:off x="6614474" y="5058417"/>
            <a:ext cx="723637" cy="199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C826B4-7EC8-4655-8640-F0E56397F981}"/>
              </a:ext>
            </a:extLst>
          </p:cNvPr>
          <p:cNvSpPr txBox="1"/>
          <p:nvPr/>
        </p:nvSpPr>
        <p:spPr>
          <a:xfrm>
            <a:off x="652611" y="4319409"/>
            <a:ext cx="1178919" cy="215444"/>
          </a:xfrm>
          <a:prstGeom prst="rect">
            <a:avLst/>
          </a:prstGeom>
          <a:noFill/>
        </p:spPr>
        <p:txBody>
          <a:bodyPr wrap="square" rtlCol="0">
            <a:spAutoFit/>
          </a:bodyPr>
          <a:lstStyle/>
          <a:p>
            <a:r>
              <a:rPr lang="en-US" sz="800" dirty="0"/>
              <a:t>Contaminated Mask</a:t>
            </a:r>
          </a:p>
        </p:txBody>
      </p:sp>
      <p:sp>
        <p:nvSpPr>
          <p:cNvPr id="14" name="TextBox 13">
            <a:extLst>
              <a:ext uri="{FF2B5EF4-FFF2-40B4-BE49-F238E27FC236}">
                <a16:creationId xmlns:a16="http://schemas.microsoft.com/office/drawing/2014/main" id="{F1CE95FA-A9D8-4BAF-96CB-71388F4592EE}"/>
              </a:ext>
            </a:extLst>
          </p:cNvPr>
          <p:cNvSpPr txBox="1"/>
          <p:nvPr/>
        </p:nvSpPr>
        <p:spPr>
          <a:xfrm>
            <a:off x="7281421" y="4355458"/>
            <a:ext cx="1322149" cy="215444"/>
          </a:xfrm>
          <a:prstGeom prst="rect">
            <a:avLst/>
          </a:prstGeom>
          <a:noFill/>
        </p:spPr>
        <p:txBody>
          <a:bodyPr wrap="square" rtlCol="0">
            <a:spAutoFit/>
          </a:bodyPr>
          <a:lstStyle/>
          <a:p>
            <a:r>
              <a:rPr lang="en-US" sz="800" dirty="0"/>
              <a:t>Decontaminated  Mask</a:t>
            </a:r>
          </a:p>
        </p:txBody>
      </p:sp>
    </p:spTree>
    <p:extLst>
      <p:ext uri="{BB962C8B-B14F-4D97-AF65-F5344CB8AC3E}">
        <p14:creationId xmlns:p14="http://schemas.microsoft.com/office/powerpoint/2010/main" val="359461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3CD2CA3-BDB4-43D9-A33B-23BF967C6E64}"/>
              </a:ext>
            </a:extLst>
          </p:cNvPr>
          <p:cNvSpPr txBox="1"/>
          <p:nvPr/>
        </p:nvSpPr>
        <p:spPr>
          <a:xfrm>
            <a:off x="577829" y="782121"/>
            <a:ext cx="7988341" cy="5293757"/>
          </a:xfrm>
          <a:prstGeom prst="rect">
            <a:avLst/>
          </a:prstGeom>
          <a:noFill/>
        </p:spPr>
        <p:txBody>
          <a:bodyPr wrap="square" rtlCol="0">
            <a:spAutoFit/>
          </a:bodyPr>
          <a:lstStyle/>
          <a:p>
            <a:r>
              <a:rPr lang="en-US" sz="2800" dirty="0"/>
              <a:t>SteraMist™</a:t>
            </a:r>
            <a:r>
              <a:rPr lang="en-US" sz="2400" dirty="0"/>
              <a:t> is EPA List N Approved to fight COVID 19. This technology also has FDA and USDA approvals for use.</a:t>
            </a:r>
          </a:p>
          <a:p>
            <a:r>
              <a:rPr lang="en-US" dirty="0"/>
              <a:t> </a:t>
            </a:r>
          </a:p>
          <a:p>
            <a:r>
              <a:rPr lang="en-US" sz="2800" dirty="0"/>
              <a:t>SteraMist™</a:t>
            </a:r>
            <a:r>
              <a:rPr lang="en-US" sz="2400" dirty="0"/>
              <a:t> Provides:</a:t>
            </a:r>
            <a:endParaRPr lang="en-US" dirty="0"/>
          </a:p>
          <a:p>
            <a:endParaRPr lang="en-US" dirty="0"/>
          </a:p>
          <a:p>
            <a:pPr marL="285750" indent="-285750">
              <a:buFont typeface="Wingdings" panose="05000000000000000000" pitchFamily="2" charset="2"/>
              <a:buChar char="q"/>
            </a:pPr>
            <a:r>
              <a:rPr lang="en-US" sz="2000" dirty="0"/>
              <a:t>Six-Log Kill (99.9999%) on </a:t>
            </a:r>
            <a:r>
              <a:rPr lang="en-US" sz="2000" i="1" dirty="0"/>
              <a:t>Clostridium difficile</a:t>
            </a:r>
            <a:r>
              <a:rPr lang="en-US" sz="2000" dirty="0"/>
              <a:t> spores.</a:t>
            </a:r>
          </a:p>
          <a:p>
            <a:pPr marL="285750" indent="-285750">
              <a:buFont typeface="Wingdings" panose="05000000000000000000" pitchFamily="2" charset="2"/>
              <a:buChar char="q"/>
            </a:pPr>
            <a:r>
              <a:rPr lang="en-US" sz="2000" dirty="0"/>
              <a:t>Kills pathogenic bacteria and Deodorizes by killing odor causing bacteria.</a:t>
            </a:r>
            <a:endParaRPr lang="en-US" sz="2000" b="1" dirty="0"/>
          </a:p>
          <a:p>
            <a:pPr marL="285750" indent="-285750">
              <a:buFont typeface="Wingdings" panose="05000000000000000000" pitchFamily="2" charset="2"/>
              <a:buChar char="q"/>
            </a:pPr>
            <a:r>
              <a:rPr lang="en-US" sz="2000" dirty="0"/>
              <a:t>Less down time than competing technologies.</a:t>
            </a:r>
          </a:p>
          <a:p>
            <a:pPr marL="285750" indent="-285750">
              <a:buFont typeface="Wingdings" panose="05000000000000000000" pitchFamily="2" charset="2"/>
              <a:buChar char="q"/>
            </a:pPr>
            <a:r>
              <a:rPr lang="en-US" sz="2000" dirty="0"/>
              <a:t>Precise measurement of H</a:t>
            </a:r>
            <a:r>
              <a:rPr lang="en-US" sz="2000" baseline="-25000" dirty="0"/>
              <a:t>2</a:t>
            </a:r>
            <a:r>
              <a:rPr lang="en-US" sz="2000" dirty="0"/>
              <a:t>O</a:t>
            </a:r>
            <a:r>
              <a:rPr lang="en-US" sz="2000" baseline="-25000" dirty="0"/>
              <a:t>2</a:t>
            </a:r>
            <a:r>
              <a:rPr lang="en-US" sz="2000" dirty="0"/>
              <a:t> disbursement.</a:t>
            </a:r>
          </a:p>
          <a:p>
            <a:pPr marL="285750" indent="-285750">
              <a:buFont typeface="Wingdings" panose="05000000000000000000" pitchFamily="2" charset="2"/>
              <a:buChar char="q"/>
            </a:pPr>
            <a:r>
              <a:rPr lang="en-US" sz="2000" dirty="0"/>
              <a:t>Fully validated to comply with GMP (Good Manufacturing Practice) Standards.</a:t>
            </a:r>
          </a:p>
          <a:p>
            <a:pPr marL="285750" indent="-285750">
              <a:buFont typeface="Wingdings" panose="05000000000000000000" pitchFamily="2" charset="2"/>
              <a:buChar char="q"/>
            </a:pPr>
            <a:r>
              <a:rPr lang="en-US" sz="2000" dirty="0"/>
              <a:t>iHP fog kills and inactivates bacteria and viruses in even the most hard-to-reach areas.</a:t>
            </a:r>
          </a:p>
          <a:p>
            <a:endParaRPr lang="en-US" dirty="0"/>
          </a:p>
        </p:txBody>
      </p:sp>
    </p:spTree>
    <p:extLst>
      <p:ext uri="{BB962C8B-B14F-4D97-AF65-F5344CB8AC3E}">
        <p14:creationId xmlns:p14="http://schemas.microsoft.com/office/powerpoint/2010/main" val="338994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AA4F4E-13F8-49AD-9E28-258EA5E8CFE5}"/>
              </a:ext>
            </a:extLst>
          </p:cNvPr>
          <p:cNvSpPr>
            <a:spLocks noGrp="1"/>
          </p:cNvSpPr>
          <p:nvPr>
            <p:ph idx="1"/>
          </p:nvPr>
        </p:nvSpPr>
        <p:spPr>
          <a:xfrm>
            <a:off x="533400" y="685800"/>
            <a:ext cx="8183880" cy="5032248"/>
          </a:xfrm>
        </p:spPr>
        <p:txBody>
          <a:bodyPr/>
          <a:lstStyle/>
          <a:p>
            <a:pPr marL="0" indent="0">
              <a:buNone/>
            </a:pPr>
            <a:r>
              <a:rPr lang="en-US" dirty="0"/>
              <a:t>Cost Effectiveness:</a:t>
            </a:r>
          </a:p>
          <a:p>
            <a:pPr marL="0" indent="0">
              <a:buNone/>
            </a:pPr>
            <a:endParaRPr lang="en-US" dirty="0"/>
          </a:p>
          <a:p>
            <a:pPr marL="0" indent="0">
              <a:buNone/>
            </a:pPr>
            <a:r>
              <a:rPr lang="en-US" sz="1800" dirty="0"/>
              <a:t>Although the perfect solution is to replace masks after every shift, due to the COVID 19 outbreak, this is no longer always possible.</a:t>
            </a:r>
          </a:p>
          <a:p>
            <a:pPr marL="0" indent="0">
              <a:buNone/>
            </a:pPr>
            <a:endParaRPr lang="en-US" sz="900" dirty="0"/>
          </a:p>
          <a:p>
            <a:pPr marL="0" indent="0">
              <a:buNone/>
            </a:pPr>
            <a:r>
              <a:rPr lang="en-US" sz="1800" dirty="0"/>
              <a:t>This solution is meant as a stopgap measure to ensure all healthcare workers and first responders have enough medical supplies to keep them as safe as possible during their shifts.  We also have the capability to decontaminate other items while in the chamber if so desired.</a:t>
            </a:r>
          </a:p>
          <a:p>
            <a:pPr marL="0" indent="0">
              <a:buNone/>
            </a:pPr>
            <a:endParaRPr lang="en-US" sz="1100" dirty="0"/>
          </a:p>
          <a:p>
            <a:pPr marL="0" indent="0">
              <a:buNone/>
            </a:pPr>
            <a:r>
              <a:rPr lang="en-US" sz="1800" dirty="0"/>
              <a:t>Although we have set pricing for the decontamination system based on rollout and volume, the cost of an N95 mask varies from day to day as well as availability. </a:t>
            </a:r>
            <a:r>
              <a:rPr lang="en-US" sz="1800" u="sng" dirty="0"/>
              <a:t>We do have CDC approved N95 NIOSH masks available for sale.</a:t>
            </a:r>
            <a:r>
              <a:rPr lang="en-US" sz="1800" dirty="0"/>
              <a:t> Pricing will be based upon current supply and number of masks sought to purchase. </a:t>
            </a:r>
          </a:p>
          <a:p>
            <a:pPr marL="0" indent="0">
              <a:buNone/>
            </a:pPr>
            <a:endParaRPr lang="en-US" sz="1800" dirty="0"/>
          </a:p>
          <a:p>
            <a:pPr marL="0" indent="0">
              <a:buNone/>
            </a:pPr>
            <a:r>
              <a:rPr lang="en-US" sz="1800" dirty="0"/>
              <a:t>  </a:t>
            </a:r>
          </a:p>
          <a:p>
            <a:pPr marL="0" indent="0">
              <a:buNone/>
            </a:pPr>
            <a:endParaRPr lang="en-US" dirty="0"/>
          </a:p>
        </p:txBody>
      </p:sp>
    </p:spTree>
    <p:extLst>
      <p:ext uri="{BB962C8B-B14F-4D97-AF65-F5344CB8AC3E}">
        <p14:creationId xmlns:p14="http://schemas.microsoft.com/office/powerpoint/2010/main" val="351087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7C6B82-53F9-4EB8-8F92-7D872DFB4ABE}"/>
              </a:ext>
            </a:extLst>
          </p:cNvPr>
          <p:cNvSpPr>
            <a:spLocks noGrp="1"/>
          </p:cNvSpPr>
          <p:nvPr>
            <p:ph idx="1"/>
          </p:nvPr>
        </p:nvSpPr>
        <p:spPr>
          <a:xfrm>
            <a:off x="502920" y="530352"/>
            <a:ext cx="8183880" cy="5489448"/>
          </a:xfrm>
        </p:spPr>
        <p:txBody>
          <a:bodyPr/>
          <a:lstStyle/>
          <a:p>
            <a:pPr marL="0" indent="0">
              <a:buNone/>
            </a:pPr>
            <a:r>
              <a:rPr lang="en-US" dirty="0"/>
              <a:t>Proposed </a:t>
            </a:r>
            <a:r>
              <a:rPr lang="en-US" b="1" dirty="0"/>
              <a:t>Future</a:t>
            </a:r>
            <a:r>
              <a:rPr lang="en-US" dirty="0"/>
              <a:t> Solution (New Masks):        </a:t>
            </a:r>
            <a:r>
              <a:rPr lang="en-US" sz="2400" dirty="0"/>
              <a:t>Pick up station </a:t>
            </a:r>
            <a:r>
              <a:rPr lang="en-US" dirty="0"/>
              <a:t>- </a:t>
            </a:r>
            <a:endParaRPr lang="en-US" sz="1000" dirty="0"/>
          </a:p>
          <a:p>
            <a:pPr>
              <a:buFont typeface="Wingdings" panose="05000000000000000000" pitchFamily="2" charset="2"/>
              <a:buChar char="q"/>
            </a:pPr>
            <a:r>
              <a:rPr lang="en-US" sz="1600" dirty="0"/>
              <a:t>Hospital personnel will be issued new N95 masks with a unique barcoded serial numbers on it assuming it is processed through the system.. TSG will provide a standalone barcode printer with a touch screen menu driven application to generate this label. It will be placed on the exterior of the mask. The user would then create a record in a secure Web Based system using the touch screen. We would recommend the following data to be collected: </a:t>
            </a:r>
          </a:p>
          <a:p>
            <a:pPr marL="0" indent="0">
              <a:buNone/>
            </a:pPr>
            <a:r>
              <a:rPr lang="en-US" sz="1800" dirty="0"/>
              <a:t>      </a:t>
            </a:r>
            <a:r>
              <a:rPr lang="en-US" sz="1400" dirty="0"/>
              <a:t>Name</a:t>
            </a:r>
          </a:p>
          <a:p>
            <a:pPr marL="0" indent="0">
              <a:buNone/>
            </a:pPr>
            <a:r>
              <a:rPr lang="en-US" sz="1400" dirty="0"/>
              <a:t>        Employee ID (scanned)                            </a:t>
            </a:r>
          </a:p>
          <a:p>
            <a:pPr marL="0" indent="0">
              <a:buNone/>
            </a:pPr>
            <a:r>
              <a:rPr lang="en-US" sz="1400" dirty="0"/>
              <a:t>        Hospital Name (touch screen)</a:t>
            </a:r>
          </a:p>
          <a:p>
            <a:pPr marL="0" indent="0">
              <a:buNone/>
            </a:pPr>
            <a:r>
              <a:rPr lang="en-US" sz="1400" dirty="0"/>
              <a:t>        Location (Building/Floor) (Touch screen)</a:t>
            </a:r>
          </a:p>
          <a:p>
            <a:pPr marL="0" indent="0">
              <a:buNone/>
            </a:pPr>
            <a:r>
              <a:rPr lang="en-US" sz="1400" dirty="0"/>
              <a:t>        Email Address (optional)</a:t>
            </a:r>
          </a:p>
          <a:p>
            <a:pPr marL="0" indent="0">
              <a:buNone/>
            </a:pPr>
            <a:r>
              <a:rPr lang="en-US" sz="1400" dirty="0"/>
              <a:t>        Phone Number (optional)</a:t>
            </a:r>
          </a:p>
          <a:p>
            <a:pPr marL="0" indent="0">
              <a:buNone/>
            </a:pPr>
            <a:r>
              <a:rPr lang="en-US" sz="1400" dirty="0"/>
              <a:t>        Mask ID numbers assigned</a:t>
            </a:r>
          </a:p>
          <a:p>
            <a:pPr marL="0" indent="0">
              <a:buNone/>
            </a:pPr>
            <a:endParaRPr lang="en-US" sz="1400" dirty="0"/>
          </a:p>
          <a:p>
            <a:pPr>
              <a:buFont typeface="Wingdings" panose="05000000000000000000" pitchFamily="2" charset="2"/>
              <a:buChar char="q"/>
            </a:pPr>
            <a:r>
              <a:rPr lang="en-US" sz="1600" dirty="0"/>
              <a:t>Masks will then be staged by the facility and delivered to authorized hospital project lead for distribution.</a:t>
            </a:r>
          </a:p>
          <a:p>
            <a:endParaRPr lang="en-US" dirty="0"/>
          </a:p>
        </p:txBody>
      </p:sp>
      <p:pic>
        <p:nvPicPr>
          <p:cNvPr id="3" name="Picture 2">
            <a:extLst>
              <a:ext uri="{FF2B5EF4-FFF2-40B4-BE49-F238E27FC236}">
                <a16:creationId xmlns:a16="http://schemas.microsoft.com/office/drawing/2014/main" id="{A8495949-BA9B-4534-AD2D-DF2BD288523B}"/>
              </a:ext>
            </a:extLst>
          </p:cNvPr>
          <p:cNvPicPr>
            <a:picLocks noChangeAspect="1"/>
          </p:cNvPicPr>
          <p:nvPr/>
        </p:nvPicPr>
        <p:blipFill>
          <a:blip r:embed="rId2"/>
          <a:stretch>
            <a:fillRect/>
          </a:stretch>
        </p:blipFill>
        <p:spPr>
          <a:xfrm>
            <a:off x="5791200" y="3275076"/>
            <a:ext cx="1974121" cy="1714450"/>
          </a:xfrm>
          <a:prstGeom prst="rect">
            <a:avLst/>
          </a:prstGeom>
        </p:spPr>
      </p:pic>
      <p:pic>
        <p:nvPicPr>
          <p:cNvPr id="4" name="Picture 3">
            <a:extLst>
              <a:ext uri="{FF2B5EF4-FFF2-40B4-BE49-F238E27FC236}">
                <a16:creationId xmlns:a16="http://schemas.microsoft.com/office/drawing/2014/main" id="{D3236421-1AD9-4804-A7E8-3E8C57462463}"/>
              </a:ext>
            </a:extLst>
          </p:cNvPr>
          <p:cNvPicPr>
            <a:picLocks noChangeAspect="1"/>
          </p:cNvPicPr>
          <p:nvPr/>
        </p:nvPicPr>
        <p:blipFill>
          <a:blip r:embed="rId3"/>
          <a:stretch>
            <a:fillRect/>
          </a:stretch>
        </p:blipFill>
        <p:spPr>
          <a:xfrm rot="19923170" flipV="1">
            <a:off x="6190597" y="3678035"/>
            <a:ext cx="460441" cy="193088"/>
          </a:xfrm>
          <a:prstGeom prst="rect">
            <a:avLst/>
          </a:prstGeom>
        </p:spPr>
      </p:pic>
    </p:spTree>
    <p:extLst>
      <p:ext uri="{BB962C8B-B14F-4D97-AF65-F5344CB8AC3E}">
        <p14:creationId xmlns:p14="http://schemas.microsoft.com/office/powerpoint/2010/main" val="191826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EAEA9-4CDF-4B77-83F0-EECDB440271A}"/>
              </a:ext>
            </a:extLst>
          </p:cNvPr>
          <p:cNvSpPr>
            <a:spLocks noGrp="1"/>
          </p:cNvSpPr>
          <p:nvPr>
            <p:ph idx="1"/>
          </p:nvPr>
        </p:nvSpPr>
        <p:spPr>
          <a:xfrm>
            <a:off x="480060" y="685800"/>
            <a:ext cx="8183880" cy="5181600"/>
          </a:xfrm>
        </p:spPr>
        <p:txBody>
          <a:bodyPr/>
          <a:lstStyle/>
          <a:p>
            <a:pPr marL="0" indent="0">
              <a:buNone/>
            </a:pPr>
            <a:r>
              <a:rPr lang="en-US" dirty="0"/>
              <a:t>Future Recommended Process </a:t>
            </a:r>
            <a:r>
              <a:rPr lang="en-US" sz="1400" dirty="0"/>
              <a:t>(Decontaminated Masks):</a:t>
            </a:r>
          </a:p>
          <a:p>
            <a:pPr marL="0" indent="0">
              <a:buNone/>
            </a:pPr>
            <a:r>
              <a:rPr lang="en-US" dirty="0"/>
              <a:t>Pick up/Drop off –</a:t>
            </a:r>
          </a:p>
          <a:p>
            <a:pPr marL="0" indent="0">
              <a:buNone/>
            </a:pPr>
            <a:endParaRPr lang="en-US" sz="1400" dirty="0"/>
          </a:p>
          <a:p>
            <a:pPr>
              <a:buFont typeface="Wingdings" panose="05000000000000000000" pitchFamily="2" charset="2"/>
              <a:buChar char="q"/>
            </a:pPr>
            <a:r>
              <a:rPr lang="en-US" sz="1600" dirty="0"/>
              <a:t>Hospital personnel will receive back the decontaminated/sterilized masks in an agreed upon secure bag with identification information to ensure these masks are their property.  </a:t>
            </a:r>
          </a:p>
          <a:p>
            <a:pPr>
              <a:buFont typeface="Wingdings" panose="05000000000000000000" pitchFamily="2" charset="2"/>
              <a:buChar char="q"/>
            </a:pPr>
            <a:r>
              <a:rPr lang="en-US" sz="1600" dirty="0"/>
              <a:t>As the masks are distributed from a designated area , the user will access the web-based system to scan their bag containing the sterilized mask. </a:t>
            </a:r>
          </a:p>
          <a:p>
            <a:pPr>
              <a:buFont typeface="Wingdings" panose="05000000000000000000" pitchFamily="2" charset="2"/>
              <a:buChar char="q"/>
            </a:pPr>
            <a:r>
              <a:rPr lang="en-US" sz="1600" dirty="0"/>
              <a:t>This process will log that the user picked up their mask.</a:t>
            </a:r>
          </a:p>
          <a:p>
            <a:pPr>
              <a:buFont typeface="Wingdings" panose="05000000000000000000" pitchFamily="2" charset="2"/>
              <a:buChar char="q"/>
            </a:pPr>
            <a:r>
              <a:rPr lang="en-US" sz="1600" dirty="0"/>
              <a:t>This area will also act as a drop off point for used masks which will be discarded in a hazmat bin for future decontamination.</a:t>
            </a:r>
          </a:p>
          <a:p>
            <a:pPr marL="0" indent="0">
              <a:buNone/>
            </a:pPr>
            <a:endParaRPr lang="en-US" sz="1600" b="1" dirty="0"/>
          </a:p>
          <a:p>
            <a:pPr marL="0" indent="0">
              <a:buNone/>
            </a:pPr>
            <a:r>
              <a:rPr lang="en-US" sz="1200" b="1" dirty="0"/>
              <a:t>NOTE:</a:t>
            </a:r>
            <a:r>
              <a:rPr lang="en-US" sz="1200" dirty="0"/>
              <a:t> If the user is picking up a mask on the final cycle (5</a:t>
            </a:r>
            <a:r>
              <a:rPr lang="en-US" sz="1200" baseline="30000" dirty="0"/>
              <a:t>th</a:t>
            </a:r>
            <a:r>
              <a:rPr lang="en-US" sz="1200" dirty="0"/>
              <a:t>), the system will warn the user to discard the mask after it’s use. If the mask enters the decontamination process again, it will be flagged and disposed of. </a:t>
            </a:r>
          </a:p>
          <a:p>
            <a:endParaRPr lang="en-US" dirty="0"/>
          </a:p>
        </p:txBody>
      </p:sp>
      <p:pic>
        <p:nvPicPr>
          <p:cNvPr id="4" name="Picture 3" descr="A van parked in front of a car&#10;&#10;Description automatically generated">
            <a:extLst>
              <a:ext uri="{FF2B5EF4-FFF2-40B4-BE49-F238E27FC236}">
                <a16:creationId xmlns:a16="http://schemas.microsoft.com/office/drawing/2014/main" id="{11E8C7A5-1E9B-4368-BA0C-DC804B03A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1" y="4876800"/>
            <a:ext cx="1835382" cy="938573"/>
          </a:xfrm>
          <a:prstGeom prst="rect">
            <a:avLst/>
          </a:prstGeom>
        </p:spPr>
      </p:pic>
    </p:spTree>
    <p:extLst>
      <p:ext uri="{BB962C8B-B14F-4D97-AF65-F5344CB8AC3E}">
        <p14:creationId xmlns:p14="http://schemas.microsoft.com/office/powerpoint/2010/main" val="5610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7AC9A-1728-40AF-B116-76AD24882D23}"/>
              </a:ext>
            </a:extLst>
          </p:cNvPr>
          <p:cNvSpPr>
            <a:spLocks noGrp="1"/>
          </p:cNvSpPr>
          <p:nvPr>
            <p:ph idx="1"/>
          </p:nvPr>
        </p:nvSpPr>
        <p:spPr>
          <a:xfrm>
            <a:off x="480060" y="762000"/>
            <a:ext cx="8183880" cy="4187952"/>
          </a:xfrm>
        </p:spPr>
        <p:txBody>
          <a:bodyPr/>
          <a:lstStyle/>
          <a:p>
            <a:pPr marL="0" indent="0">
              <a:buNone/>
            </a:pPr>
            <a:r>
              <a:rPr lang="en-US" dirty="0"/>
              <a:t>Future Web Based Cloud Approach:</a:t>
            </a:r>
          </a:p>
          <a:p>
            <a:pPr marL="0" indent="0">
              <a:buNone/>
            </a:pPr>
            <a:endParaRPr lang="en-US" sz="1800" dirty="0"/>
          </a:p>
          <a:p>
            <a:pPr marL="0" indent="0">
              <a:buNone/>
            </a:pPr>
            <a:r>
              <a:rPr lang="en-US" sz="1800" dirty="0"/>
              <a:t>TSG would design a web application which includes a database to be able to effectively provide the following benefits:</a:t>
            </a:r>
          </a:p>
          <a:p>
            <a:pPr marL="0" indent="0">
              <a:buNone/>
            </a:pPr>
            <a:endParaRPr lang="en-US" sz="1100" dirty="0"/>
          </a:p>
          <a:p>
            <a:pPr>
              <a:buFont typeface="Wingdings" panose="05000000000000000000" pitchFamily="2" charset="2"/>
              <a:buChar char="q"/>
            </a:pPr>
            <a:r>
              <a:rPr lang="en-US" sz="2000" dirty="0"/>
              <a:t>Ease of access to ALL who are authorized to use the system.</a:t>
            </a:r>
          </a:p>
          <a:p>
            <a:pPr>
              <a:buFont typeface="Wingdings" panose="05000000000000000000" pitchFamily="2" charset="2"/>
              <a:buChar char="q"/>
            </a:pPr>
            <a:r>
              <a:rPr lang="en-US" sz="2000" dirty="0"/>
              <a:t>Ensure that only 5 uses are in force of each eligible mask.</a:t>
            </a:r>
          </a:p>
          <a:p>
            <a:pPr>
              <a:buFont typeface="Wingdings" panose="05000000000000000000" pitchFamily="2" charset="2"/>
              <a:buChar char="q"/>
            </a:pPr>
            <a:r>
              <a:rPr lang="en-US" sz="2000" dirty="0"/>
              <a:t>Complete visibility to all employees and staff to have total knowledge of what inventory is in place.</a:t>
            </a:r>
          </a:p>
          <a:p>
            <a:pPr>
              <a:buFont typeface="Wingdings" panose="05000000000000000000" pitchFamily="2" charset="2"/>
              <a:buChar char="q"/>
            </a:pPr>
            <a:r>
              <a:rPr lang="en-US" sz="2000" dirty="0"/>
              <a:t>Provide real-time data 24/7/365 as to the status of masks.</a:t>
            </a:r>
          </a:p>
          <a:p>
            <a:pPr>
              <a:buFont typeface="Wingdings" panose="05000000000000000000" pitchFamily="2" charset="2"/>
              <a:buChar char="q"/>
            </a:pPr>
            <a:r>
              <a:rPr lang="en-US" sz="2000" dirty="0"/>
              <a:t>Include an extra quality control to ensure defective masks are not reused.</a:t>
            </a:r>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endParaRPr lang="en-US" sz="1800" dirty="0"/>
          </a:p>
        </p:txBody>
      </p:sp>
    </p:spTree>
    <p:extLst>
      <p:ext uri="{BB962C8B-B14F-4D97-AF65-F5344CB8AC3E}">
        <p14:creationId xmlns:p14="http://schemas.microsoft.com/office/powerpoint/2010/main" val="2032095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4198</TotalTime>
  <Words>1162</Words>
  <Application>Microsoft Office PowerPoint</Application>
  <PresentationFormat>On-screen Show (4:3)</PresentationFormat>
  <Paragraphs>96</Paragraphs>
  <Slides>12</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Demi</vt:lpstr>
      <vt:lpstr>Verdana</vt:lpstr>
      <vt:lpstr>Wingdings</vt:lpstr>
      <vt:lpstr>Wingdings 2</vt:lpstr>
      <vt:lpstr>Aspect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Kevin Holmboe</cp:lastModifiedBy>
  <cp:revision>379</cp:revision>
  <cp:lastPrinted>2012-05-29T16:44:54Z</cp:lastPrinted>
  <dcterms:created xsi:type="dcterms:W3CDTF">2010-12-23T15:15:07Z</dcterms:created>
  <dcterms:modified xsi:type="dcterms:W3CDTF">2020-04-17T14:20:00Z</dcterms:modified>
</cp:coreProperties>
</file>